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325" r:id="rId3"/>
    <p:sldId id="353" r:id="rId4"/>
    <p:sldId id="354" r:id="rId5"/>
    <p:sldId id="257" r:id="rId6"/>
    <p:sldId id="326" r:id="rId7"/>
    <p:sldId id="352" r:id="rId8"/>
    <p:sldId id="355" r:id="rId9"/>
    <p:sldId id="258" r:id="rId10"/>
    <p:sldId id="30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00" r:id="rId21"/>
    <p:sldId id="271" r:id="rId22"/>
    <p:sldId id="272" r:id="rId23"/>
    <p:sldId id="327" r:id="rId24"/>
    <p:sldId id="301" r:id="rId25"/>
    <p:sldId id="273" r:id="rId26"/>
    <p:sldId id="274" r:id="rId27"/>
    <p:sldId id="275" r:id="rId28"/>
    <p:sldId id="302" r:id="rId29"/>
    <p:sldId id="286" r:id="rId30"/>
    <p:sldId id="287" r:id="rId31"/>
    <p:sldId id="290" r:id="rId32"/>
    <p:sldId id="291" r:id="rId33"/>
    <p:sldId id="328" r:id="rId34"/>
    <p:sldId id="294" r:id="rId35"/>
    <p:sldId id="295" r:id="rId36"/>
    <p:sldId id="296" r:id="rId37"/>
    <p:sldId id="297" r:id="rId38"/>
    <p:sldId id="298" r:id="rId39"/>
    <p:sldId id="351" r:id="rId40"/>
    <p:sldId id="329" r:id="rId41"/>
    <p:sldId id="330" r:id="rId42"/>
    <p:sldId id="323" r:id="rId43"/>
    <p:sldId id="34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92541"/>
  </p:normalViewPr>
  <p:slideViewPr>
    <p:cSldViewPr snapToGrid="0" snapToObjects="1">
      <p:cViewPr varScale="1">
        <p:scale>
          <a:sx n="138" d="100"/>
          <a:sy n="138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11FE5-63A6-FA4B-BD58-AAD234A47515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8F98A-65A0-E541-A2AC-BE1E1572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4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192BFDB9-D390-534C-985A-35B8CE052D6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808F259-9F4B-D64D-829A-7071BC51B1F7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5960448B-8989-2D48-82F0-39D18A6DCB0A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6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685D91A5-EE25-A241-93BD-8287069B691F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F6366540-CBC5-454C-A87A-B9750C3A86A3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7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F6366540-CBC5-454C-A87A-B9750C3A86A3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2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C0A60B2D-3EFB-1644-823F-BFF08E7B87F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27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3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72E28894-168E-FF46-BE09-4EAC6867E059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47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0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C64CDCD3-3D7F-A14F-86EA-02E470FEBDA8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808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56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4E33C672-2E1D-E34D-A899-6ADC3F9F51D0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829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20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4E33C672-2E1D-E34D-A899-6ADC3F9F51D0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829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4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B8B006D7-45FF-4E43-BEC5-DCE4793D39A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8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E635-8229-6A40-A2CD-BD8CFD4E77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DB9A3E32-056B-C64D-9C90-41F7FA7F05CC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17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4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31F3EF0B-96BA-7D43-8FA5-DB763633FC1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2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33AA1077-435C-FB43-98C7-C17E601A4BA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4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3756E716-02C2-5946-9485-41E4AD7D4550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4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558B108-6C79-7842-95A6-E047DEF5A8AD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8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808F259-9F4B-D64D-829A-7071BC51B1F7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808F259-9F4B-D64D-829A-7071BC51B1F7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8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F2E511FE-F555-9542-9BE0-4993BE1E7749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Reliability and Validity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is this so important and</a:t>
            </a:r>
            <a:br>
              <a:rPr lang="en-US" dirty="0" smtClean="0"/>
            </a:br>
            <a:r>
              <a:rPr lang="en-US" dirty="0" smtClean="0"/>
              <a:t>why is this so difficult?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Tests of Reliability Can and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Internal consistency (correlations)</a:t>
            </a:r>
          </a:p>
          <a:p>
            <a:pPr lvl="1"/>
            <a:r>
              <a:rPr lang="en-US" dirty="0" smtClean="0"/>
              <a:t>Split-half correlation</a:t>
            </a:r>
          </a:p>
          <a:p>
            <a:pPr lvl="1"/>
            <a:r>
              <a:rPr lang="en-US" dirty="0" err="1" smtClean="0"/>
              <a:t>Cronbach’s</a:t>
            </a:r>
            <a:r>
              <a:rPr lang="en-US" dirty="0" smtClean="0"/>
              <a:t> alpha</a:t>
            </a:r>
          </a:p>
          <a:p>
            <a:r>
              <a:rPr lang="en-US" dirty="0" smtClean="0"/>
              <a:t>Notice that these are not what you would normally think of when you think about reliability.</a:t>
            </a:r>
          </a:p>
          <a:p>
            <a:r>
              <a:rPr lang="en-US" dirty="0" smtClean="0"/>
              <a:t>Be cautious when authors say an instrument is reliable. What evidence are they using</a:t>
            </a:r>
            <a:r>
              <a:rPr lang="en-US" dirty="0" smtClean="0"/>
              <a:t>? What do they mean by reliable?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</a:t>
            </a:r>
            <a:r>
              <a:rPr lang="en-US" i="1" dirty="0" smtClean="0"/>
              <a:t>Validity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know that an instrument measures what you think it measures?</a:t>
            </a:r>
          </a:p>
          <a:p>
            <a:r>
              <a:rPr lang="en-US" dirty="0" smtClean="0"/>
              <a:t>First, you would have to know what you think it measures.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Instrument Validity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An instrument is valid when it actually measures what you want to measure. 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This is called </a:t>
            </a:r>
            <a:r>
              <a:rPr lang="en-US" b="1">
                <a:latin typeface="Times" charset="0"/>
                <a:ea typeface="ヒラギノ明朝 ProN W3" charset="0"/>
                <a:cs typeface="ヒラギノ明朝 ProN W3" charset="0"/>
              </a:rPr>
              <a:t>construct validity</a:t>
            </a: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—the degree to which an instrument measures an underlying construct.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There are a number of ways in which construct validity is supported.</a:t>
            </a:r>
          </a:p>
          <a:p>
            <a:pPr eaLnBrk="1" hangingPunct="1">
              <a:buFont typeface="Times" charset="0"/>
              <a:buNone/>
            </a:pPr>
            <a:endParaRPr lang="en-US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43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all of the important parts of the construct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represented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in the measurement instrument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?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the elements of the measure weighted appropriately to represent their importance to the construct?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Do experts agree that an instrument is measuring what it is supposed to measure (content validity)?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0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Sometimes it is important that the respondents can see that an instrument is measuring a recognizable construct, usually of importance to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respondents (face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validity).</a:t>
            </a:r>
          </a:p>
        </p:txBody>
      </p:sp>
    </p:spTree>
    <p:extLst>
      <p:ext uri="{BB962C8B-B14F-4D97-AF65-F5344CB8AC3E}">
        <p14:creationId xmlns:p14="http://schemas.microsoft.com/office/powerpoint/2010/main" val="108518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An instrument is valid if scores reflect what is known about a cohesive set of related knowledge (concurrent validity).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Did the scores on the instrument measuring teacher attitudes reflect the actual attitudes of the teachers?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Content validity after the fact. </a:t>
            </a:r>
          </a:p>
        </p:txBody>
      </p:sp>
    </p:spTree>
    <p:extLst>
      <p:ext uri="{BB962C8B-B14F-4D97-AF65-F5344CB8AC3E}">
        <p14:creationId xmlns:p14="http://schemas.microsoft.com/office/powerpoint/2010/main" val="1155235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An instrument is valid if there is a strong correlation with a known assessment of some construct (criterion-related validity).</a:t>
            </a:r>
          </a:p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he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college SAT</a:t>
            </a:r>
          </a:p>
        </p:txBody>
      </p:sp>
    </p:spTree>
    <p:extLst>
      <p:ext uri="{BB962C8B-B14F-4D97-AF65-F5344CB8AC3E}">
        <p14:creationId xmlns:p14="http://schemas.microsoft.com/office/powerpoint/2010/main" val="403221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Consequential Validity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Data collection must be meaningful and appropriate to be valid.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Fair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Cost effective and efficient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Not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harmful</a:t>
            </a:r>
          </a:p>
          <a:p>
            <a:pPr marL="382588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In the end is the test worthwhile given the risks?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3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Is an instrument really measuring what you want it to measure?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Who knows if everything got covered but nothing extra?</a:t>
            </a:r>
          </a:p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After you used the instrument did it give you the information you needed?</a:t>
            </a:r>
          </a:p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Were the results similar to the results from other instruments of the related issues?</a:t>
            </a:r>
          </a:p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These are all checks on construct validity.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D2A28573-C7D1-4543-A2CE-E7953DD4E8E3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18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8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Is an instrument really measuring what you want it to measure?</a:t>
            </a:r>
          </a:p>
        </p:txBody>
      </p:sp>
      <p:sp>
        <p:nvSpPr>
          <p:cNvPr id="3993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Instruments have to be reliable or they are by definition not valid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(although it is possible for an instrument to be reliable but not valid)</a:t>
            </a:r>
          </a:p>
          <a:p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So, at least in the quantitative world, you must indicate what you know about reliability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of an instrument in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methods section.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D8460584-2AB9-DE4E-9B86-3C8A3629D755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19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4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9518" cy="4525963"/>
          </a:xfrm>
        </p:spPr>
        <p:txBody>
          <a:bodyPr/>
          <a:lstStyle/>
          <a:p>
            <a:r>
              <a:rPr lang="en-US" dirty="0" smtClean="0"/>
              <a:t>The language for this is from the quantitative tradition—scientific </a:t>
            </a:r>
            <a:r>
              <a:rPr lang="en-US" dirty="0" smtClean="0"/>
              <a:t>verification—positivism.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Habermas</a:t>
            </a:r>
            <a:r>
              <a:rPr lang="en-US" dirty="0" smtClean="0"/>
              <a:t>’ cognitive interest of </a:t>
            </a:r>
            <a:r>
              <a:rPr lang="en-US" i="1" dirty="0" smtClean="0"/>
              <a:t>control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experimental research terminology:</a:t>
            </a:r>
          </a:p>
          <a:p>
            <a:pPr lvl="1"/>
            <a:r>
              <a:rPr lang="en-US" dirty="0" smtClean="0"/>
              <a:t>Can we assume that the independent variable is the only cause of change in the 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1174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Validity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 sz="3600" b="1">
                <a:latin typeface="Times" charset="0"/>
                <a:ea typeface="ヒラギノ明朝 ProN W3" charset="0"/>
                <a:cs typeface="ヒラギノ明朝 ProN W3" charset="0"/>
              </a:rPr>
              <a:t>Study</a:t>
            </a:r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 (Not Instrument) </a:t>
            </a:r>
            <a:r>
              <a:rPr lang="en-US" sz="3600" b="1">
                <a:latin typeface="Times" charset="0"/>
                <a:ea typeface="ヒラギノ明朝 ProN W3" charset="0"/>
                <a:cs typeface="ヒラギノ明朝 ProN W3" charset="0"/>
              </a:rPr>
              <a:t>Validity</a:t>
            </a:r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 </a:t>
            </a:r>
            <a:b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</a:br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953000" cy="4876800"/>
          </a:xfrm>
        </p:spPr>
        <p:txBody>
          <a:bodyPr rIns="132080"/>
          <a:lstStyle/>
          <a:p>
            <a:pPr eaLnBrk="1" hangingPunct="1"/>
            <a: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endParaRPr lang="en-US" sz="280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eaLnBrk="1" hangingPunct="1"/>
            <a:r>
              <a:rPr lang="en-US" sz="2800">
                <a:latin typeface="Times" charset="0"/>
                <a:ea typeface="ヒラギノ明朝 ProN W3" charset="0"/>
                <a:cs typeface="ヒラギノ明朝 ProN W3" charset="0"/>
              </a:rPr>
              <a:t>Multiple plausible interpretations of the gathered data or:</a:t>
            </a:r>
          </a:p>
          <a:p>
            <a:pPr eaLnBrk="1" hangingPunct="1"/>
            <a:r>
              <a:rPr lang="en-US" sz="2800">
                <a:latin typeface="Times" charset="0"/>
                <a:ea typeface="ヒラギノ明朝 ProN W3" charset="0"/>
                <a:cs typeface="ヒラギノ明朝 ProN W3" charset="0"/>
              </a:rPr>
              <a:t>Questions about the ability to generalize to groups other than the study sample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5562600" y="2617669"/>
            <a:ext cx="3200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 smtClean="0">
                <a:solidFill>
                  <a:schemeClr val="tx1"/>
                </a:solidFill>
                <a:cs typeface="Times" charset="0"/>
              </a:rPr>
              <a:t>Threats 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to internal validity</a:t>
            </a: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endParaRPr lang="en-US" dirty="0" smtClean="0">
              <a:solidFill>
                <a:schemeClr val="tx1"/>
              </a:solidFill>
              <a:latin typeface="ＭＳ Ｐゴシック" charset="0"/>
              <a:ea typeface="ヒラギノ角ゴ ProN W3" charset="0"/>
              <a:cs typeface="ヒラギノ角ゴ ProN W3" charset="0"/>
              <a:sym typeface="ＭＳ Ｐゴシック" charset="0"/>
            </a:endParaRPr>
          </a:p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endParaRPr lang="en-US" dirty="0">
              <a:solidFill>
                <a:schemeClr val="tx1"/>
              </a:solidFill>
              <a:cs typeface="Times" charset="0"/>
            </a:endParaRPr>
          </a:p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endParaRPr lang="en-US" dirty="0">
              <a:solidFill>
                <a:schemeClr val="tx1"/>
              </a:solidFill>
              <a:cs typeface="Times" charset="0"/>
            </a:endParaRPr>
          </a:p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Threats to external validity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5562600" y="2209800"/>
            <a:ext cx="304800" cy="4495800"/>
            <a:chOff x="0" y="0"/>
            <a:chExt cx="192" cy="2832"/>
          </a:xfrm>
        </p:grpSpPr>
        <p:sp>
          <p:nvSpPr>
            <p:cNvPr id="43015" name="Rectangle 5"/>
            <p:cNvSpPr>
              <a:spLocks/>
            </p:cNvSpPr>
            <p:nvPr/>
          </p:nvSpPr>
          <p:spPr bwMode="auto">
            <a:xfrm>
              <a:off x="0" y="0"/>
              <a:ext cx="192" cy="2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6" name="Rectangle 6"/>
            <p:cNvSpPr>
              <a:spLocks/>
            </p:cNvSpPr>
            <p:nvPr/>
          </p:nvSpPr>
          <p:spPr bwMode="auto">
            <a:xfrm>
              <a:off x="0" y="0"/>
              <a:ext cx="19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43013" name="Rectangle 7"/>
          <p:cNvSpPr>
            <a:spLocks/>
          </p:cNvSpPr>
          <p:nvPr/>
        </p:nvSpPr>
        <p:spPr bwMode="auto">
          <a:xfrm>
            <a:off x="457200" y="1905000"/>
            <a:ext cx="5334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4" name="Rectangle 8"/>
          <p:cNvSpPr>
            <a:spLocks/>
          </p:cNvSpPr>
          <p:nvPr/>
        </p:nvSpPr>
        <p:spPr bwMode="auto">
          <a:xfrm>
            <a:off x="1066800" y="2057400"/>
            <a:ext cx="7162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700"/>
              </a:spcBef>
            </a:pPr>
            <a:r>
              <a:rPr lang="en-US" sz="2800">
                <a:solidFill>
                  <a:schemeClr val="tx1"/>
                </a:solidFill>
                <a:cs typeface="Times" charset="0"/>
              </a:rPr>
              <a:t>In experimental research, if studies are not designed correctly there may be:</a:t>
            </a:r>
          </a:p>
        </p:txBody>
      </p:sp>
    </p:spTree>
    <p:extLst>
      <p:ext uri="{BB962C8B-B14F-4D97-AF65-F5344CB8AC3E}">
        <p14:creationId xmlns:p14="http://schemas.microsoft.com/office/powerpoint/2010/main" val="3071999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8768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In an experiment you want to know that one thing (an intervention or an </a:t>
            </a:r>
            <a:r>
              <a:rPr lang="en-US" b="1" dirty="0">
                <a:latin typeface="Times" charset="0"/>
                <a:ea typeface="ヒラギノ明朝 ProN W3" charset="0"/>
                <a:cs typeface="ヒラギノ明朝 ProN W3" charset="0"/>
              </a:rPr>
              <a:t>independent variable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) caused something to happen.</a:t>
            </a:r>
          </a:p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So, you have to design the study so that things other than the intervention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do not</a:t>
            </a:r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have an effect on the outcomes (</a:t>
            </a:r>
            <a:r>
              <a:rPr lang="en-US" altLang="ja-JP" b="1" dirty="0">
                <a:latin typeface="Times" charset="0"/>
                <a:ea typeface="ヒラギノ明朝 ProN W3" charset="0"/>
                <a:cs typeface="ヒラギノ明朝 ProN W3" charset="0"/>
              </a:rPr>
              <a:t>dependent variables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)</a:t>
            </a:r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  <a:endParaRPr lang="en-US" altLang="ja-JP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8768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D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id something about the study design cause the results instead of the results being caused by the thing you were testing (independent variable)?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8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62780"/>
            <a:ext cx="8382000" cy="4876800"/>
          </a:xfrm>
        </p:spPr>
        <p:txBody>
          <a:bodyPr rIns="132080"/>
          <a:lstStyle/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rigor with which you make sure that only the independent variable affects the dependent variable is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based on the impact of your results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If people could die if you get it wrong you would be very careful not to get it wrong.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On the other hand, very few people die because of social science research.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Social science research is very messy so we have to apologize a lot.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876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There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are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always some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things that might allow for alternative explanations of the outcomes in experimental research—things that threaten the assumption that the independent variable is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only thing responsible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for a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change in the dependent variable.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As a category these are called:</a:t>
            </a:r>
          </a:p>
          <a:p>
            <a:pPr marL="39688" indent="0" algn="ctr" eaLnBrk="1" hangingPunct="1">
              <a:buFont typeface="Times" charset="0"/>
              <a:buNone/>
              <a:defRPr/>
            </a:pPr>
            <a:r>
              <a:rPr lang="en-US" b="1" dirty="0" smtClean="0">
                <a:latin typeface="Times" charset="0"/>
                <a:ea typeface="ヒラギノ明朝 ProN W3" charset="0"/>
                <a:cs typeface="ヒラギノ明朝 ProN W3" charset="0"/>
              </a:rPr>
              <a:t>threats to internal validity</a:t>
            </a:r>
            <a:endParaRPr lang="en-US" b="1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4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Examples of things that happen outside of your control—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Some event occurs in the participants’ lives that is related to the independent variable and affects the dependent variable</a:t>
            </a:r>
          </a:p>
          <a:p>
            <a:pPr marL="457200" lvl="1" indent="0" eaLnBrk="1" hangingPunct="1">
              <a:buNone/>
            </a:pP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History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—getting the intervention elsewhere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Maturation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—getting older or better naturally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Attrition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 (Mortality)—leaving the study</a:t>
            </a:r>
          </a:p>
          <a:p>
            <a:pPr lvl="1" eaLnBrk="1" hangingPunct="1"/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6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Examples of problems related to data gathering—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manner in which data are gathered impacts the dependent variable</a:t>
            </a:r>
          </a:p>
          <a:p>
            <a:pPr marL="446088" lvl="1" indent="0" algn="ctr" eaLnBrk="1" hangingPunct="1">
              <a:buFont typeface="Times" charset="0"/>
              <a:buNone/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(Assumes instrument validity and reliability)</a:t>
            </a:r>
          </a:p>
          <a:p>
            <a:pPr marL="446088" lvl="1" indent="0" algn="ctr">
              <a:buNone/>
              <a:defRPr/>
            </a:pP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Instrumentation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—using different instruments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Testing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—using the same instrument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7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Examples of problems related to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respondents reaction to the research—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0933" y="1600200"/>
            <a:ext cx="8602133" cy="4525963"/>
          </a:xfrm>
        </p:spPr>
        <p:txBody>
          <a:bodyPr rIns="132080"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individuals in the sample may react to being studied.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Evaluation apprehension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—physical reaction to being studied (John Henry)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Hypothesis guessing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—participants behave based on what they think the expected outcome should be (Hawthorne Effect)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Rivalry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—participants knowing they are in different groups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Participant observer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—your influence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>
              <a:buNone/>
              <a:defRPr/>
            </a:pP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3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Threats to Internal Validity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What is the best way to compensate for most threats to internal validity?</a:t>
            </a:r>
          </a:p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Use a control group. If a group is treated just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like the intervention group except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they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do not</a:t>
            </a:r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get the intervention then the impact of the threats to internal validity </a:t>
            </a:r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are reduced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. The intervention group and the control are impacted by identical threats.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6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V</a:t>
            </a:r>
            <a:r>
              <a:rPr lang="en-US" dirty="0" smtClean="0"/>
              <a:t>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measure of the characteristic of individuals in groups</a:t>
            </a:r>
          </a:p>
          <a:p>
            <a:r>
              <a:rPr lang="en-US" dirty="0" smtClean="0"/>
              <a:t>The study outcome measure</a:t>
            </a:r>
          </a:p>
          <a:p>
            <a:r>
              <a:rPr lang="en-US" dirty="0" smtClean="0"/>
              <a:t>The test score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Control Groups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The problems with control groups are: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They have to be randomly selected to assume they come from the same population as the intervention group, or: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You have to demonstrate that the control group is not significantly different than the intervention group in any important way at the start of the study.</a:t>
            </a:r>
          </a:p>
        </p:txBody>
      </p:sp>
    </p:spTree>
    <p:extLst>
      <p:ext uri="{BB962C8B-B14F-4D97-AF65-F5344CB8AC3E}">
        <p14:creationId xmlns:p14="http://schemas.microsoft.com/office/powerpoint/2010/main" val="249252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Control Groups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 biggest problem with control groups is that we can rarely use them in education.</a:t>
            </a:r>
          </a:p>
          <a:p>
            <a:pPr marL="782638" lvl="1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True control groups get NO intervention.</a:t>
            </a:r>
          </a:p>
          <a:p>
            <a:pPr marL="782638" lvl="1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What you are really doing is comparing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70758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Threats to </a:t>
            </a:r>
            <a:r>
              <a:rPr lang="en-US" b="1">
                <a:latin typeface="Times" charset="0"/>
                <a:ea typeface="ヒラギノ明朝 ProN W3" charset="0"/>
                <a:cs typeface="ヒラギノ明朝 ProN W3" charset="0"/>
              </a:rPr>
              <a:t>External</a:t>
            </a: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 Validity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 lnSpcReduction="10000"/>
          </a:bodyPr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Threats to external validity (the ability to generalize to a larger group) are usually things that make the study not replicable in another setting </a:t>
            </a:r>
            <a:r>
              <a:rPr lang="en-US" sz="2800" dirty="0">
                <a:latin typeface="Times" charset="0"/>
                <a:ea typeface="ヒラギノ明朝 ProN W3" charset="0"/>
                <a:cs typeface="ヒラギノ明朝 ProN W3" charset="0"/>
              </a:rPr>
              <a:t>(things that </a:t>
            </a:r>
            <a:r>
              <a:rPr lang="en-US" sz="2800" dirty="0" smtClean="0">
                <a:latin typeface="Times" charset="0"/>
                <a:ea typeface="ヒラギノ明朝 ProN W3" charset="0"/>
                <a:cs typeface="ヒラギノ明朝 ProN W3" charset="0"/>
              </a:rPr>
              <a:t>cannot</a:t>
            </a:r>
            <a:r>
              <a:rPr lang="en-US" altLang="ja-JP" sz="2800" dirty="0" smtClean="0">
                <a:latin typeface="Time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altLang="ja-JP" sz="2800" dirty="0">
                <a:latin typeface="Times" charset="0"/>
                <a:ea typeface="ヒラギノ明朝 ProN W3" charset="0"/>
                <a:cs typeface="ヒラギノ明朝 ProN W3" charset="0"/>
              </a:rPr>
              <a:t>be duplicated)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. 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Any threat to internal validity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Experimenter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affects results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Variables are too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Confirmatory bias (Thomas Kuhn)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Specificity of context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23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Threats to </a:t>
            </a:r>
            <a:r>
              <a:rPr lang="en-US" b="1">
                <a:latin typeface="Times" charset="0"/>
                <a:ea typeface="ヒラギノ明朝 ProN W3" charset="0"/>
                <a:cs typeface="ヒラギノ明朝 ProN W3" charset="0"/>
              </a:rPr>
              <a:t>External</a:t>
            </a: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 Validity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/>
          </a:bodyPr>
          <a:lstStyle/>
          <a:p>
            <a:pPr eaLnBrk="1" hangingPunct="1"/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Notice these are things that look like they might apply in a qualitative study also.</a:t>
            </a:r>
            <a:endParaRPr lang="en-US" altLang="ja-JP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Experimenter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affects results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Variables are too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Confirmatory bias (Thomas Kuhn)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Specificity of context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67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632700" cy="4019550"/>
          </a:xfrm>
        </p:spPr>
        <p:txBody>
          <a:bodyPr>
            <a:normAutofit fontScale="85000" lnSpcReduction="10000"/>
          </a:bodyPr>
          <a:lstStyle/>
          <a:p>
            <a:pPr marL="623888" eaLnBrk="1" hangingPunct="1">
              <a:spcAft>
                <a:spcPts val="1200"/>
              </a:spcAft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How to help the reader know what you did. Precisely. </a:t>
            </a:r>
          </a:p>
          <a:p>
            <a:pPr marL="623888" eaLnBrk="1" hangingPunct="1">
              <a:spcAft>
                <a:spcPts val="1200"/>
              </a:spcAft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Everything in the methods section is related to your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purpose statement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The methods section is to help your reader know that your study is valid and reliable (trustworthy if you are doing a qualitative study). </a:t>
            </a: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Q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ualitative and quantitative methods sections are somewhat different.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54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5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600201"/>
          </a:xfrm>
        </p:spPr>
        <p:txBody>
          <a:bodyPr/>
          <a:lstStyle/>
          <a:p>
            <a:pPr eaLnBrk="1" hangingPunct="1"/>
            <a:r>
              <a:rPr lang="en-US" sz="4100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81987" cy="4670425"/>
          </a:xfrm>
        </p:spPr>
        <p:txBody>
          <a:bodyPr>
            <a:normAutofit lnSpcReduction="10000"/>
          </a:bodyPr>
          <a:lstStyle/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Context of the study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Will the results transfer (external)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Could the environment affect the measures (internal)</a:t>
            </a:r>
          </a:p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Sample(s)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Is the sample similar to others in another context? (external 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Are comparative groups similar? (internal)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Were participants selected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randomly?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(internal)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How were groups selected (both)</a:t>
            </a:r>
          </a:p>
          <a:p>
            <a:pPr marL="973138" lvl="1" eaLnBrk="1" hangingPunct="1"/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973138" lvl="1" eaLnBrk="1" hangingPunct="1"/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9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684213" y="23813"/>
            <a:ext cx="7772400" cy="1600200"/>
          </a:xfrm>
        </p:spPr>
        <p:txBody>
          <a:bodyPr/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78812" cy="4876800"/>
          </a:xfrm>
        </p:spPr>
        <p:txBody>
          <a:bodyPr/>
          <a:lstStyle/>
          <a:p>
            <a:pPr marL="738188" indent="-457200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Intervention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Could this be done elsewhere (external)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methods reproducible (external)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Were methods appropriate to the study (internal)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Alternative possible explanations (internal)</a:t>
            </a:r>
            <a:endParaRPr lang="en-US" sz="3600" dirty="0" smtClean="0"/>
          </a:p>
          <a:p>
            <a:pPr marL="623888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Data gathering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the measures reliable (internal—instrument)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the measures valid (internal—instrument)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B9BE4200-8B1D-B04C-951E-3D62813AFA38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36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32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684213" y="23813"/>
            <a:ext cx="7772400" cy="1600200"/>
          </a:xfrm>
        </p:spPr>
        <p:txBody>
          <a:bodyPr/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78812" cy="4876800"/>
          </a:xfrm>
        </p:spPr>
        <p:txBody>
          <a:bodyPr/>
          <a:lstStyle/>
          <a:p>
            <a:pPr marL="738188" indent="-457200" eaLnBrk="1" hangingPunct="1"/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Analysis</a:t>
            </a:r>
          </a:p>
          <a:p>
            <a:pPr marL="1087438" lvl="1" indent="-457200" eaLnBrk="1" hangingPunct="1"/>
            <a:r>
              <a:rPr lang="en-US" sz="3200">
                <a:latin typeface="Times" charset="0"/>
                <a:ea typeface="ヒラギノ明朝 ProN W3" charset="0"/>
                <a:cs typeface="ヒラギノ明朝 ProN W3" charset="0"/>
              </a:rPr>
              <a:t>Were analysis methods based on appropriate assumptions (internal)</a:t>
            </a:r>
          </a:p>
          <a:p>
            <a:pPr marL="1087438" lvl="1" indent="-457200" eaLnBrk="1" hangingPunct="1"/>
            <a:r>
              <a:rPr lang="en-US" sz="3200">
                <a:latin typeface="Times" charset="0"/>
                <a:ea typeface="ヒラギノ明朝 ProN W3" charset="0"/>
                <a:cs typeface="ヒラギノ明朝 ProN W3" charset="0"/>
              </a:rPr>
              <a:t>Were appropriate analysis methods used (internal)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EF1C49B5-98AA-174F-9B49-2F100A077904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37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6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358062" cy="4805362"/>
          </a:xfrm>
        </p:spPr>
        <p:txBody>
          <a:bodyPr/>
          <a:lstStyle/>
          <a:p>
            <a:pPr marL="623888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Limitations</a:t>
            </a:r>
          </a:p>
          <a:p>
            <a:pPr marL="623888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 limitations section is a discussion of all the possible threats to validity in your study. There will ALWAYS be some.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>
                <a:latin typeface="Times" charset="0"/>
                <a:ea typeface="ヒラギノ明朝 ProN W3" charset="0"/>
                <a:cs typeface="ヒラギノ明朝 ProN W3" charset="0"/>
              </a:rPr>
              <a:t>Conclusions and Validity</a:t>
            </a:r>
          </a:p>
        </p:txBody>
      </p:sp>
    </p:spTree>
    <p:extLst>
      <p:ext uri="{BB962C8B-B14F-4D97-AF65-F5344CB8AC3E}">
        <p14:creationId xmlns:p14="http://schemas.microsoft.com/office/powerpoint/2010/main" val="2525572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 bldLvl="5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1" y="278935"/>
            <a:ext cx="7724759" cy="64412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76252" y="3078577"/>
            <a:ext cx="3024187" cy="1479550"/>
            <a:chOff x="5148263" y="3068638"/>
            <a:chExt cx="3024187" cy="1479550"/>
          </a:xfrm>
        </p:grpSpPr>
        <p:sp>
          <p:nvSpPr>
            <p:cNvPr id="4" name="Oval 1"/>
            <p:cNvSpPr>
              <a:spLocks noChangeArrowheads="1"/>
            </p:cNvSpPr>
            <p:nvPr/>
          </p:nvSpPr>
          <p:spPr bwMode="auto">
            <a:xfrm>
              <a:off x="5148263" y="3068638"/>
              <a:ext cx="1223962" cy="12239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6372225" y="3716338"/>
              <a:ext cx="18002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</a:rPr>
                <a:t>Threats to Validity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6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variable that identifies the groups that will be compared.</a:t>
            </a:r>
          </a:p>
          <a:p>
            <a:r>
              <a:rPr lang="en-US" dirty="0" smtClean="0"/>
              <a:t>Normally this would be different groups of people. Do the groups represent different </a:t>
            </a:r>
            <a:r>
              <a:rPr lang="en-US" dirty="0" smtClean="0"/>
              <a:t>populations?</a:t>
            </a:r>
            <a:endParaRPr lang="en-US" dirty="0" smtClean="0"/>
          </a:p>
          <a:p>
            <a:r>
              <a:rPr lang="en-US" dirty="0" smtClean="0"/>
              <a:t>It could be the same people before and after an intervention. Are the people in the group now members of a different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and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296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a thesis proposal you must talk about delimitations and limitations</a:t>
            </a:r>
          </a:p>
          <a:p>
            <a:r>
              <a:rPr lang="en-US" dirty="0" smtClean="0"/>
              <a:t>Delimitation is the circle you draw around your study (parameters within which you work).</a:t>
            </a:r>
          </a:p>
          <a:p>
            <a:r>
              <a:rPr lang="en-US" dirty="0" smtClean="0"/>
              <a:t>Limitations are the things that might impact the interpretation of the results (validity).</a:t>
            </a:r>
          </a:p>
          <a:p>
            <a:r>
              <a:rPr lang="en-US" dirty="0" smtClean="0"/>
              <a:t>In doctoral research the expectation is that you reduce the limitations as much as possible.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6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 Validity—Generalizability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qualitative researchers feel that quantitative research ideas about validity make no sense in qualitative research.</a:t>
            </a:r>
          </a:p>
          <a:p>
            <a:r>
              <a:rPr lang="en-US" dirty="0" smtClean="0"/>
              <a:t>A different approach is to gather as much data as possible from multiple </a:t>
            </a:r>
            <a:r>
              <a:rPr lang="en-US" dirty="0" smtClean="0"/>
              <a:t>sources (triangulation).</a:t>
            </a:r>
            <a:endParaRPr lang="en-US" dirty="0" smtClean="0"/>
          </a:p>
          <a:p>
            <a:r>
              <a:rPr lang="en-US" dirty="0" smtClean="0"/>
              <a:t>The more corroborating evidence there is, the more the study is </a:t>
            </a:r>
            <a:r>
              <a:rPr lang="en-US" i="1" dirty="0" smtClean="0"/>
              <a:t>trustworthy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charset="0"/>
              </a:rPr>
              <a:t>The Transition to </a:t>
            </a:r>
            <a:r>
              <a:rPr lang="en-US" dirty="0" smtClean="0">
                <a:latin typeface="Times New Roman" charset="0"/>
              </a:rPr>
              <a:t>Quantitative</a:t>
            </a:r>
            <a:br>
              <a:rPr lang="en-US" dirty="0" smtClean="0">
                <a:latin typeface="Times New Roman" charset="0"/>
              </a:rPr>
            </a:br>
            <a:r>
              <a:rPr lang="en-US" sz="2700" dirty="0" smtClean="0">
                <a:latin typeface="Times New Roman" charset="0"/>
              </a:rPr>
              <a:t>Creswell and Mixed Methods Design</a:t>
            </a:r>
            <a:endParaRPr lang="en-US" dirty="0">
              <a:latin typeface="Times New Roman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Where do they over lap?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What do you need to know to </a:t>
            </a:r>
            <a:r>
              <a:rPr lang="en-US" dirty="0" smtClean="0">
                <a:latin typeface="Times New Roman" charset="0"/>
              </a:rPr>
              <a:t>use </a:t>
            </a:r>
            <a:r>
              <a:rPr lang="en-US" i="1" dirty="0">
                <a:latin typeface="Times New Roman" charset="0"/>
              </a:rPr>
              <a:t>mixed </a:t>
            </a:r>
            <a:r>
              <a:rPr lang="en-US" dirty="0">
                <a:latin typeface="Times New Roman" charset="0"/>
              </a:rPr>
              <a:t>methods?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Study designs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500" dirty="0">
                <a:latin typeface="Times New Roman" charset="0"/>
              </a:rPr>
              <a:t>Exploratory—Using qualitative methods to design quantitative data collection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500" dirty="0">
                <a:latin typeface="Times New Roman" charset="0"/>
              </a:rPr>
              <a:t>Explanatory—Using qualitative methods to enhance a quantitative explanation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500" dirty="0">
                <a:latin typeface="Times New Roman" charset="0"/>
              </a:rPr>
              <a:t>Triangulation—Using </a:t>
            </a:r>
            <a:r>
              <a:rPr lang="en-US" sz="2500" dirty="0" smtClean="0">
                <a:latin typeface="Times New Roman" charset="0"/>
              </a:rPr>
              <a:t>both: </a:t>
            </a:r>
            <a:r>
              <a:rPr lang="en-US" sz="2500" dirty="0">
                <a:latin typeface="Times New Roman" charset="0"/>
              </a:rPr>
              <a:t>quantitative methods to enhance a qualitative explanation</a:t>
            </a:r>
          </a:p>
        </p:txBody>
      </p:sp>
    </p:spTree>
    <p:extLst>
      <p:ext uri="{BB962C8B-B14F-4D97-AF65-F5344CB8AC3E}">
        <p14:creationId xmlns:p14="http://schemas.microsoft.com/office/powerpoint/2010/main" val="18207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177">
              <a:defRPr/>
            </a:pPr>
            <a:r>
              <a:rPr lang="en-US" altLang="en-US" dirty="0" smtClean="0">
                <a:latin typeface="Times" charset="0"/>
              </a:rPr>
              <a:t>Methods Sections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607219" y="1607344"/>
            <a:ext cx="7768828" cy="4018359"/>
          </a:xfrm>
        </p:spPr>
        <p:txBody>
          <a:bodyPr rtlCol="0">
            <a:normAutofit lnSpcReduction="10000"/>
          </a:bodyPr>
          <a:lstStyle/>
          <a:p>
            <a:pPr marL="625056" indent="-342882" defTabSz="457177">
              <a:defRPr/>
            </a:pPr>
            <a:r>
              <a:rPr lang="en-US" altLang="en-US" dirty="0">
                <a:latin typeface="Times" charset="0"/>
              </a:rPr>
              <a:t>How to help the reader know what you did—precisely. </a:t>
            </a:r>
          </a:p>
          <a:p>
            <a:pPr marL="625056" indent="-342882" defTabSz="457177">
              <a:defRPr/>
            </a:pPr>
            <a:r>
              <a:rPr lang="en-US" altLang="en-US" dirty="0">
                <a:latin typeface="Times" charset="0"/>
              </a:rPr>
              <a:t>Everything in the methods section is related to your problem statement. </a:t>
            </a:r>
            <a:br>
              <a:rPr lang="en-US" altLang="en-US" dirty="0">
                <a:latin typeface="Times" charset="0"/>
              </a:rPr>
            </a:br>
            <a:r>
              <a:rPr lang="en-US" altLang="en-US" dirty="0">
                <a:latin typeface="Times" charset="0"/>
              </a:rPr>
              <a:t>Yes, everything</a:t>
            </a:r>
            <a:r>
              <a:rPr lang="en-US" altLang="en-US" dirty="0" smtClean="0">
                <a:latin typeface="Times" charset="0"/>
              </a:rPr>
              <a:t>!</a:t>
            </a:r>
          </a:p>
          <a:p>
            <a:pPr marL="625056" indent="-342882" defTabSz="457177">
              <a:defRPr/>
            </a:pPr>
            <a:r>
              <a:rPr lang="en-US" altLang="en-US" dirty="0" smtClean="0">
                <a:latin typeface="Times" charset="0"/>
              </a:rPr>
              <a:t>The methods section is designed to help the reader make judgements about study validity.</a:t>
            </a:r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 bldLvl="5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Reliability is a discussion of data gathering techniques.</a:t>
            </a:r>
          </a:p>
          <a:p>
            <a:pPr lvl="1"/>
            <a:r>
              <a:rPr lang="en-US" dirty="0" smtClean="0"/>
              <a:t>Is it possible that the data gathering technique itself is impacting the results?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Validity applies to both data gathering and, more broadly, study design.</a:t>
            </a:r>
          </a:p>
          <a:p>
            <a:pPr lvl="1"/>
            <a:r>
              <a:rPr lang="en-US" dirty="0" smtClean="0"/>
              <a:t>Is there a possible alternative explanation for the conclusions of the study based on how the study was executed?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of these two questions appears in both the methods section and in the conclusions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it possible that the data gathering technique itself is impacting the results?</a:t>
            </a:r>
          </a:p>
          <a:p>
            <a:pPr lvl="1"/>
            <a:r>
              <a:rPr lang="en-US" dirty="0" smtClean="0"/>
              <a:t>Is there a possible alternative explanation for the conclusions of the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 discussion about </a:t>
            </a:r>
            <a:r>
              <a:rPr lang="en-US" i="1" dirty="0" smtClean="0"/>
              <a:t>instruments</a:t>
            </a:r>
            <a:r>
              <a:rPr lang="en-US" dirty="0" smtClean="0"/>
              <a:t>. How to know if they are valid and reliable.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Then a discussion about </a:t>
            </a:r>
            <a:r>
              <a:rPr lang="en-US" i="1" dirty="0" smtClean="0"/>
              <a:t>study designs</a:t>
            </a:r>
            <a:r>
              <a:rPr lang="en-US" dirty="0" smtClean="0"/>
              <a:t>. What things impact whether a study is valid?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Instruments are designed to measure a construct (a central idea).</a:t>
            </a:r>
          </a:p>
          <a:p>
            <a:r>
              <a:rPr lang="en-US" dirty="0" smtClean="0"/>
              <a:t>Sometimes instruments measure multiple constructs but that is really putting multiple instruments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4" y="1171058"/>
            <a:ext cx="8848088" cy="58779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Consistency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The instrument behaves the same if it is used at different times (test/retest)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The instrument behaves the same if it is used with different people (stability)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Subsets of the instrument behave the same as other subsets of the instrument (split-half)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Each item behaves consistently relative to all others—internal consistency (Cronbach’s alpha)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All the items measure the same construct (factor analysis)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Different versions of the instrument behave the same (equivalence)</a:t>
            </a:r>
          </a:p>
          <a:p>
            <a:pPr lvl="1"/>
            <a:r>
              <a:rPr lang="en-US" sz="2400" dirty="0" smtClean="0"/>
              <a:t>Different people using the same instrument get the same results (inter-rater)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3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2257</TotalTime>
  <Words>1849</Words>
  <Application>Microsoft Macintosh PowerPoint</Application>
  <PresentationFormat>On-screen Show (4:3)</PresentationFormat>
  <Paragraphs>225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Calibri</vt:lpstr>
      <vt:lpstr>ＭＳ Ｐゴシック</vt:lpstr>
      <vt:lpstr>Times</vt:lpstr>
      <vt:lpstr>Times New Roman</vt:lpstr>
      <vt:lpstr>ヒラギノ明朝 ProN W3</vt:lpstr>
      <vt:lpstr>ヒラギノ角ゴ ProN W3</vt:lpstr>
      <vt:lpstr>Arial</vt:lpstr>
      <vt:lpstr>Default Theme</vt:lpstr>
      <vt:lpstr>Reliability and Validity</vt:lpstr>
      <vt:lpstr>Reliability and Validity</vt:lpstr>
      <vt:lpstr>Dependent Variable</vt:lpstr>
      <vt:lpstr>Independent Variable</vt:lpstr>
      <vt:lpstr>Application</vt:lpstr>
      <vt:lpstr>Methods and Limitations</vt:lpstr>
      <vt:lpstr>PowerPoint Presentation</vt:lpstr>
      <vt:lpstr>Instrument Purpose</vt:lpstr>
      <vt:lpstr>Instrument Reliability</vt:lpstr>
      <vt:lpstr>Which Tests of Reliability Can and Should You Do?</vt:lpstr>
      <vt:lpstr>Instrument Validity</vt:lpstr>
      <vt:lpstr>Instrument Validity</vt:lpstr>
      <vt:lpstr>Supporting Construct Validity</vt:lpstr>
      <vt:lpstr>Supporting Construct Validity</vt:lpstr>
      <vt:lpstr>Supporting Construct Validity</vt:lpstr>
      <vt:lpstr>Supporting Construct Validity</vt:lpstr>
      <vt:lpstr>Consequential Validity</vt:lpstr>
      <vt:lpstr>Is an instrument really measuring what you want it to measure?</vt:lpstr>
      <vt:lpstr>Is an instrument really measuring what you want it to measure?</vt:lpstr>
      <vt:lpstr>Study Validity</vt:lpstr>
      <vt:lpstr>Study (Not Instrument) Validity  in Experimental Research</vt:lpstr>
      <vt:lpstr>Internal Validity in Experimental Research</vt:lpstr>
      <vt:lpstr>Internal Validity in Experimental Research</vt:lpstr>
      <vt:lpstr>Internal Validity in Experimental Research</vt:lpstr>
      <vt:lpstr>Internal Validity in Experimental Research</vt:lpstr>
      <vt:lpstr>Examples of things that happen outside of your control—</vt:lpstr>
      <vt:lpstr>Examples of problems related to data gathering—</vt:lpstr>
      <vt:lpstr>Examples of problems related to respondents reaction to the research—</vt:lpstr>
      <vt:lpstr>Threats to Internal Validity</vt:lpstr>
      <vt:lpstr>Control Groups</vt:lpstr>
      <vt:lpstr>Control Groups</vt:lpstr>
      <vt:lpstr>Threats to External Validity</vt:lpstr>
      <vt:lpstr>Threats to External Validity</vt:lpstr>
      <vt:lpstr>Methods Section and Validity</vt:lpstr>
      <vt:lpstr>Methods Section and Validity</vt:lpstr>
      <vt:lpstr>Methods Section and Validity</vt:lpstr>
      <vt:lpstr>Methods Section and Validity</vt:lpstr>
      <vt:lpstr>Conclusions and Validity</vt:lpstr>
      <vt:lpstr>PowerPoint Presentation</vt:lpstr>
      <vt:lpstr>Validity and Proposals</vt:lpstr>
      <vt:lpstr>Qualitative Validity—Generalizability</vt:lpstr>
      <vt:lpstr>The Transition to Quantitative Creswell and Mixed Methods Design</vt:lpstr>
      <vt:lpstr>Methods Sections</vt:lpstr>
    </vt:vector>
  </TitlesOfParts>
  <Manager/>
  <Company>University of Portland</Company>
  <LinksUpToDate>false</LinksUpToDate>
  <SharedDoc>false</SharedDoc>
  <HyperlinkBase/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and Validity</dc:title>
  <dc:subject/>
  <dc:creator>Jim Carroll</dc:creator>
  <cp:keywords/>
  <dc:description/>
  <cp:lastModifiedBy>James Carroll</cp:lastModifiedBy>
  <cp:revision>74</cp:revision>
  <dcterms:created xsi:type="dcterms:W3CDTF">2014-04-15T17:58:44Z</dcterms:created>
  <dcterms:modified xsi:type="dcterms:W3CDTF">2017-06-23T14:00:13Z</dcterms:modified>
  <cp:category/>
</cp:coreProperties>
</file>